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335" r:id="rId5"/>
    <p:sldId id="340" r:id="rId6"/>
    <p:sldId id="339" r:id="rId7"/>
    <p:sldId id="348" r:id="rId8"/>
    <p:sldId id="33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43" r:id="rId17"/>
    <p:sldId id="357" r:id="rId18"/>
    <p:sldId id="356" r:id="rId19"/>
    <p:sldId id="358" r:id="rId20"/>
    <p:sldId id="360" r:id="rId21"/>
    <p:sldId id="359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6" r:id="rId35"/>
    <p:sldId id="377" r:id="rId36"/>
    <p:sldId id="373" r:id="rId37"/>
    <p:sldId id="374" r:id="rId38"/>
    <p:sldId id="375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403" r:id="rId61"/>
    <p:sldId id="401" r:id="rId62"/>
    <p:sldId id="402" r:id="rId63"/>
    <p:sldId id="399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34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AMAZON FRESH ANALYTICS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26A1D-E5FD-EE5E-45D1-2F5693598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93AE-180C-B902-16A0-D14AAC1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ORDER DETAILS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D3AD9F3F-66A7-CEBA-DCDE-0135A893DD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A638-FD85-12D5-E890-27A2FD66D09E}"/>
              </a:ext>
            </a:extLst>
          </p:cNvPr>
          <p:cNvSpPr txBox="1">
            <a:spLocks/>
          </p:cNvSpPr>
          <p:nvPr/>
        </p:nvSpPr>
        <p:spPr>
          <a:xfrm>
            <a:off x="4922363" y="1463040"/>
            <a:ext cx="6935654" cy="47626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 </a:t>
            </a:r>
            <a:r>
              <a:rPr lang="en-US" sz="2400" b="1" dirty="0">
                <a:latin typeface="+mj-lt"/>
              </a:rPr>
              <a:t>Primary Key: </a:t>
            </a:r>
            <a:r>
              <a:rPr lang="en-US" sz="2400" dirty="0"/>
              <a:t>Composite of </a:t>
            </a:r>
            <a:r>
              <a:rPr lang="en-US" sz="2400" dirty="0" err="1"/>
              <a:t>OrderID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     </a:t>
            </a:r>
            <a:r>
              <a:rPr lang="en-US" sz="2400" dirty="0" err="1"/>
              <a:t>ProductID</a:t>
            </a:r>
            <a:r>
              <a:rPr lang="en-US" sz="2400" dirty="0"/>
              <a:t> or </a:t>
            </a:r>
            <a:r>
              <a:rPr lang="en-US" sz="2400" dirty="0" err="1"/>
              <a:t>OrderDetailID</a:t>
            </a:r>
            <a:endParaRPr lang="en-US" sz="2400" dirty="0"/>
          </a:p>
          <a:p>
            <a:r>
              <a:rPr lang="en-US" sz="2400" dirty="0"/>
              <a:t>  </a:t>
            </a:r>
            <a:r>
              <a:rPr lang="en-US" sz="2400" b="1" dirty="0">
                <a:latin typeface="+mj-lt"/>
              </a:rPr>
              <a:t>Foreign Keys: </a:t>
            </a:r>
            <a:r>
              <a:rPr lang="en-US" sz="2400" dirty="0" err="1"/>
              <a:t>OrderID</a:t>
            </a:r>
            <a:r>
              <a:rPr lang="en-US" sz="2400" dirty="0"/>
              <a:t> &amp; </a:t>
            </a:r>
            <a:r>
              <a:rPr lang="en-US" sz="2400" dirty="0" err="1"/>
              <a:t>ProductID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dirty="0"/>
              <a:t> </a:t>
            </a:r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  Many-to-one with Orders (many items belong to 1 order)</a:t>
            </a:r>
          </a:p>
          <a:p>
            <a:r>
              <a:rPr lang="en-US" sz="2400" dirty="0"/>
              <a:t>  Many-to-one with Products (many order items can   reference 1    product)</a:t>
            </a:r>
          </a:p>
        </p:txBody>
      </p:sp>
    </p:spTree>
    <p:extLst>
      <p:ext uri="{BB962C8B-B14F-4D97-AF65-F5344CB8AC3E}">
        <p14:creationId xmlns:p14="http://schemas.microsoft.com/office/powerpoint/2010/main" val="212935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473B6-FD9E-0CDC-0E38-8AD12A51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725E-235E-388A-DD9D-D4FFE872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057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0EE92-6FC0-7728-2A1E-CEF71831F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2A4F-8CE5-049D-0383-8777F1BF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B7AA81-A924-BC0F-8B19-4D130543E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Filtering the customer details from the </a:t>
            </a:r>
            <a:r>
              <a:rPr lang="en-US" b="1" dirty="0"/>
              <a:t>Customers</a:t>
            </a:r>
            <a:r>
              <a:rPr lang="en-US" dirty="0"/>
              <a:t> table where the </a:t>
            </a:r>
            <a:r>
              <a:rPr lang="en-US" b="1" dirty="0"/>
              <a:t>City is 'Lake Brianna'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9839-7FA6-BCB5-E865-8ED7E62B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545DCFE-FA72-0FB8-D1E2-4CF4DEC5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38" y="1061923"/>
            <a:ext cx="7669819" cy="4449451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9EDD45F-9D51-3752-C932-F23E8BF38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940198"/>
              </p:ext>
            </p:extLst>
          </p:nvPr>
        </p:nvGraphicFramePr>
        <p:xfrm>
          <a:off x="9400095" y="106192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00095" y="106192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572F-60EB-B880-7A72-12835FD3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719A-48CC-A5CF-C0A7-659C5246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BE327-B4C0-3AD7-73AB-DFD1CD604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Finding the product details from the </a:t>
            </a:r>
            <a:r>
              <a:rPr lang="en-US" b="1" dirty="0"/>
              <a:t>Products</a:t>
            </a:r>
            <a:r>
              <a:rPr lang="en-US" dirty="0"/>
              <a:t> table where the </a:t>
            </a:r>
            <a:r>
              <a:rPr lang="en-US" b="1" dirty="0"/>
              <a:t>Category is 'Fruits'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7D7B-62F5-103C-EB40-C5A4B55B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4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82038-32C2-8A11-49EE-824D57F9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A56F9-2AF6-67D6-E7E9-B53467AB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92" y="1458004"/>
            <a:ext cx="7078063" cy="3640536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FA1A6BD-61B9-13CF-DBD1-20D5C9B4E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719303"/>
              </p:ext>
            </p:extLst>
          </p:nvPr>
        </p:nvGraphicFramePr>
        <p:xfrm>
          <a:off x="8985315" y="154269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5315" y="154269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516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CADF3-B845-A844-A98E-9BBFF204D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4388-BF9B-A5F3-D098-AB568D68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5053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59654-A5DC-7B01-A6BE-1373275F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54A3-6DC7-1385-5CCD-A79E7D53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522836-DB3F-82EA-D613-9A5AF4E9D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b="1" dirty="0"/>
              <a:t>Recreating the customer table</a:t>
            </a:r>
          </a:p>
          <a:p>
            <a:r>
              <a:rPr lang="en-US" b="1" dirty="0"/>
              <a:t>And making the </a:t>
            </a:r>
            <a:r>
              <a:rPr lang="en-US" b="1" dirty="0" err="1"/>
              <a:t>cutomer_id</a:t>
            </a:r>
            <a:r>
              <a:rPr lang="en-US" b="1" dirty="0"/>
              <a:t> as a </a:t>
            </a:r>
            <a:r>
              <a:rPr lang="en-US" b="1" dirty="0">
                <a:latin typeface="+mj-lt"/>
              </a:rPr>
              <a:t>primary key.</a:t>
            </a:r>
          </a:p>
          <a:p>
            <a:r>
              <a:rPr lang="en-US" b="1" dirty="0"/>
              <a:t>Also age &gt; 18 and  cannot be null</a:t>
            </a:r>
          </a:p>
          <a:p>
            <a:r>
              <a:rPr lang="en-US" b="1" dirty="0"/>
              <a:t>And also set the default values for prime member </a:t>
            </a:r>
            <a:r>
              <a:rPr lang="en-US" b="1" dirty="0">
                <a:latin typeface="+mj-lt"/>
              </a:rPr>
              <a:t>“No”</a:t>
            </a:r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D0CB-13FF-F677-49D6-D26761C6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56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455F-98C6-DA55-547C-E0BF7AEA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02EC6-17E6-1B9F-C9A2-68E8807BB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27" y="1642813"/>
            <a:ext cx="6792273" cy="357237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2A1125B-3004-0055-550D-05BC1AFE70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645050"/>
              </p:ext>
            </p:extLst>
          </p:nvPr>
        </p:nvGraphicFramePr>
        <p:xfrm>
          <a:off x="9418949" y="171237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18949" y="171237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08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5C44D-37EA-6684-EC09-8846EEB1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5794-3BB7-4DF7-EE83-F2F9BAB1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- 5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053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7643A-E40F-BE2C-DFA7-D1AD0738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C4FD-4F62-F585-0DF8-E5DBB881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C06D7C-CC45-4869-48A4-B98F846FC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Creating a new values for the product table using</a:t>
            </a:r>
            <a:r>
              <a:rPr lang="en-US" b="1" dirty="0"/>
              <a:t> insert </a:t>
            </a:r>
            <a:r>
              <a:rPr lang="en-US" dirty="0"/>
              <a:t>statements.</a:t>
            </a:r>
          </a:p>
          <a:p>
            <a:r>
              <a:rPr lang="en-US" dirty="0"/>
              <a:t>And also mention how to delete the </a:t>
            </a:r>
            <a:r>
              <a:rPr lang="en-US" dirty="0" err="1"/>
              <a:t>newely</a:t>
            </a:r>
            <a:r>
              <a:rPr lang="en-US" dirty="0"/>
              <a:t> insert values using delete statements.</a:t>
            </a:r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9C81A-8C09-EB6F-0007-D39DDB07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70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1F953-8336-27C6-F1E0-E47AEAC6F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F036C-E71B-C29B-1C57-532F53F6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29" y="1625055"/>
            <a:ext cx="9888330" cy="3362794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5A9FBC2-DF5A-9DFA-3AF3-9A0B74BFB7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607866"/>
              </p:ext>
            </p:extLst>
          </p:nvPr>
        </p:nvGraphicFramePr>
        <p:xfrm>
          <a:off x="10766981" y="162505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6981" y="162505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587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D17B-4090-020B-726E-C403E6169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0E86-A7CB-0975-4C09-5A911EC4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- 6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7618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39AD-2351-2CF6-42E7-261540F50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8B4-AB17-58AA-58D4-279AAA53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18A64-1B7A-16B7-9BC8-4B0F6F13F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 Updating the stock quantity of a product where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ProductID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matches a specific ID using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update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statement.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E4193-124F-4EA9-4BBF-E2CE3024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98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F0CD4-0A4F-C944-145D-CEFD04F2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21F9F9-2F17-613D-8AB3-22A72D30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26" y="1771419"/>
            <a:ext cx="6963747" cy="1657581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A57CDE-8A28-C579-A4C8-39F043361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542380"/>
              </p:ext>
            </p:extLst>
          </p:nvPr>
        </p:nvGraphicFramePr>
        <p:xfrm>
          <a:off x="8570536" y="177141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0536" y="177141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550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A9857-7865-354C-B055-0CFC03AB9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4BDF-1F1A-7895-F876-58BBFDF1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- 7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0919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6E4F5-8636-890C-C69D-890384D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1993-B116-C62E-61E1-6FC243F1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A61D3E-6660-1245-16B0-5A2740C19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 D</a:t>
            </a:r>
            <a:r>
              <a:rPr lang="en-US" sz="1800" dirty="0">
                <a:solidFill>
                  <a:srgbClr val="000000"/>
                </a:solidFill>
              </a:rPr>
              <a:t>elet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ing the supplier </a:t>
            </a:r>
            <a:r>
              <a:rPr lang="en-US" sz="1800" dirty="0">
                <a:solidFill>
                  <a:srgbClr val="000000"/>
                </a:solidFill>
              </a:rPr>
              <a:t>from the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supplier table where their city matches the specific value.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Using </a:t>
            </a:r>
            <a:r>
              <a:rPr lang="en-US" sz="1800" b="1" dirty="0">
                <a:solidFill>
                  <a:srgbClr val="000000"/>
                </a:solidFill>
              </a:rPr>
              <a:t>delete</a:t>
            </a:r>
            <a:r>
              <a:rPr lang="en-US" sz="1800" dirty="0">
                <a:solidFill>
                  <a:srgbClr val="000000"/>
                </a:solidFill>
              </a:rPr>
              <a:t> statement.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DA2F30-8820-D698-0C30-CD09488B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22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2CA8-7504-2D1E-2DDB-6F8AC8E6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624EC-E3F5-32AD-3EBD-966F11EA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93" y="2204866"/>
            <a:ext cx="6792273" cy="244826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4B1317-D429-6CF2-CA37-99C497CED5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075502"/>
              </p:ext>
            </p:extLst>
          </p:nvPr>
        </p:nvGraphicFramePr>
        <p:xfrm>
          <a:off x="8796780" y="220486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96780" y="220486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555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54047-FB93-C806-C307-65654326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B123-8510-0B61-21F6-7D909AC3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- 8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93591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0EB6F-C417-3C6B-EC22-9AA3AABE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2B22-A882-7F0F-7004-CAA5BC12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A0E9E7-C78C-3B73-DFFC-357C41DFE1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Using a check constrain to check the rating is in between 1 and 5.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To check I used inserting a new values to the rating.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A67F8-2AE0-35C6-698B-4323F485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5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76CE69-D25F-BC3F-8677-269121DD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700480"/>
          </a:xfrm>
        </p:spPr>
        <p:txBody>
          <a:bodyPr/>
          <a:lstStyle/>
          <a:p>
            <a:pPr algn="ctr"/>
            <a:r>
              <a:rPr lang="en-US" dirty="0"/>
              <a:t>ER - DIAGRAM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C2B7B-E0E3-9D5A-60D6-ECE8FA81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4" y="989814"/>
            <a:ext cx="8724900" cy="57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6110-7C71-D25D-D383-3A28EBE58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44B00-EF3B-D520-00E5-8E7EFA95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26" y="2200103"/>
            <a:ext cx="6944694" cy="245779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2261D-BC42-1373-FA31-20E89080D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573734"/>
              </p:ext>
            </p:extLst>
          </p:nvPr>
        </p:nvGraphicFramePr>
        <p:xfrm>
          <a:off x="9173851" y="221895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3851" y="221895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710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AFB22-0999-7C35-469E-DA2A4B99A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5C80-45EB-424D-DAE9-AA075E7D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A80B68-015E-FC3D-9407-8D6E27F548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Modifying the prime member column and giving the default values as </a:t>
            </a:r>
            <a:r>
              <a:rPr lang="en-US" b="1" dirty="0"/>
              <a:t>‘no’.</a:t>
            </a:r>
          </a:p>
          <a:p>
            <a:r>
              <a:rPr lang="en-US" dirty="0"/>
              <a:t>To achieve that I used </a:t>
            </a:r>
            <a:r>
              <a:rPr lang="en-US" b="1" dirty="0"/>
              <a:t>alter table </a:t>
            </a:r>
            <a:r>
              <a:rPr lang="en-US" dirty="0"/>
              <a:t>statement.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3277B-9331-4C8E-B4AF-715DC3FC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2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F7FF-1F9C-9238-2619-B2821F36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4027F-67DD-F170-1178-CFF7890B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35" y="2538288"/>
            <a:ext cx="6925642" cy="178142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8FC01A6-42A7-232B-AAB6-5BDA4053A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281020"/>
              </p:ext>
            </p:extLst>
          </p:nvPr>
        </p:nvGraphicFramePr>
        <p:xfrm>
          <a:off x="9041876" y="254771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41876" y="254771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6826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599D-FCFE-9364-71F1-3048A0D3D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6DDE-A0E3-1BEE-E560-628B750F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- 9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0694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BB67C-4475-1DEC-7941-DF505459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80EF-E412-DB5F-5477-7E6DD446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72A76E-F0DA-4D11-41F3-649952722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Finding the orders who have placed an order after </a:t>
            </a:r>
            <a:r>
              <a:rPr lang="en-US" sz="1800" b="1" dirty="0">
                <a:solidFill>
                  <a:srgbClr val="000000"/>
                </a:solidFill>
              </a:rPr>
              <a:t>‘2024-01-01’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DF01B-B20C-A954-765D-806D09D4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44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E244-1475-4173-AC1E-2EBF48C7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A0DDEB-A2C3-47D7-1434-406500B9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98" y="2274778"/>
            <a:ext cx="7039957" cy="1667108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99BC2AE-1A31-594C-EF94-87A925473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881"/>
              </p:ext>
            </p:extLst>
          </p:nvPr>
        </p:nvGraphicFramePr>
        <p:xfrm>
          <a:off x="8608243" y="271225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08243" y="271225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413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C6403-93D0-4119-7AB5-1E274CAE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BB3C-071C-ABBD-7E5D-7905350E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3B24-6C07-2DCE-6CA2-3BD8BC8E7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Here joining the product table and review table and using the</a:t>
            </a:r>
            <a:r>
              <a:rPr lang="en-US" sz="1800" b="1" dirty="0">
                <a:solidFill>
                  <a:srgbClr val="000000"/>
                </a:solidFill>
              </a:rPr>
              <a:t> having </a:t>
            </a:r>
            <a:r>
              <a:rPr lang="en-US" sz="1800" dirty="0">
                <a:solidFill>
                  <a:srgbClr val="000000"/>
                </a:solidFill>
              </a:rPr>
              <a:t>statement to find the average rating.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It will display the average rating is </a:t>
            </a:r>
            <a:r>
              <a:rPr lang="en-US" sz="1800" dirty="0" err="1">
                <a:solidFill>
                  <a:srgbClr val="000000"/>
                </a:solidFill>
              </a:rPr>
              <a:t>greather</a:t>
            </a:r>
            <a:r>
              <a:rPr lang="en-US" sz="1800" dirty="0">
                <a:solidFill>
                  <a:srgbClr val="000000"/>
                </a:solidFill>
              </a:rPr>
              <a:t> than 4.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02686-53A1-E2F4-F0C2-229302B6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9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E4F1-B212-313F-5904-371AC34D6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99E40-8FE8-B71D-3157-DF28A98D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5" y="488220"/>
            <a:ext cx="7287642" cy="588156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7917A22-86E2-BBB8-AC0F-E13DE98B2E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420845"/>
              </p:ext>
            </p:extLst>
          </p:nvPr>
        </p:nvGraphicFramePr>
        <p:xfrm>
          <a:off x="7929513" y="121275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9513" y="121275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48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1C10-B131-8A7E-4A0A-D0943324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A0B5-84F0-5DCD-59A1-370E6343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A6A28-D4D2-3B1B-3975-24A52E742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Here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 am finding the </a:t>
            </a:r>
            <a:r>
              <a:rPr lang="en-US" sz="1800" b="1" dirty="0">
                <a:solidFill>
                  <a:srgbClr val="000000"/>
                </a:solidFill>
              </a:rPr>
              <a:t>total unit sold </a:t>
            </a:r>
            <a:r>
              <a:rPr lang="en-US" sz="1800" dirty="0">
                <a:solidFill>
                  <a:srgbClr val="000000"/>
                </a:solidFill>
              </a:rPr>
              <a:t>and </a:t>
            </a:r>
            <a:r>
              <a:rPr lang="en-US" sz="1800" b="1" dirty="0">
                <a:solidFill>
                  <a:srgbClr val="000000"/>
                </a:solidFill>
              </a:rPr>
              <a:t>total revenue </a:t>
            </a:r>
            <a:r>
              <a:rPr lang="en-US" sz="1800" dirty="0">
                <a:solidFill>
                  <a:srgbClr val="000000"/>
                </a:solidFill>
              </a:rPr>
              <a:t>by using the </a:t>
            </a:r>
            <a:r>
              <a:rPr lang="en-US" sz="1800" b="1" dirty="0">
                <a:solidFill>
                  <a:srgbClr val="000000"/>
                </a:solidFill>
              </a:rPr>
              <a:t>group by </a:t>
            </a:r>
            <a:r>
              <a:rPr lang="en-US" sz="1800" dirty="0">
                <a:solidFill>
                  <a:srgbClr val="000000"/>
                </a:solidFill>
              </a:rPr>
              <a:t>statement and sum aggregation functions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In the second part I am finding the total sales and ranking the sales by using </a:t>
            </a:r>
            <a:r>
              <a:rPr lang="en-US" sz="1800" b="1" dirty="0">
                <a:solidFill>
                  <a:srgbClr val="000000"/>
                </a:solidFill>
              </a:rPr>
              <a:t>rank() </a:t>
            </a:r>
            <a:r>
              <a:rPr lang="en-US" sz="1800" dirty="0">
                <a:solidFill>
                  <a:srgbClr val="000000"/>
                </a:solidFill>
              </a:rPr>
              <a:t>statement.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7CB3E-1B0D-FF93-4C62-FEE7BE93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59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4E0BD-9EB4-02CC-7335-40F9D0B60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B122E89-1A9B-6226-A8C8-94D146E6D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784765"/>
              </p:ext>
            </p:extLst>
          </p:nvPr>
        </p:nvGraphicFramePr>
        <p:xfrm>
          <a:off x="7646709" y="118447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400" imgH="792685" progId="Package">
                  <p:embed/>
                </p:oleObj>
              </mc:Choice>
              <mc:Fallback>
                <p:oleObj name="Packager Shell Object" showAsIcon="1" r:id="rId2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46709" y="118447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3DDB142-4381-0838-07A9-8FE84599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377"/>
            <a:ext cx="6241300" cy="61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95AD3-A642-DACB-DC45-2209B994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AD0F-11C1-668C-76B2-96FB8F3A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22429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1D43-E493-8B75-4582-A9ADE2074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9A8F-79B0-3188-0EA8-9EF86E06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- 10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6372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FBFA-292C-BDC2-A5E0-FB2B4814E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F4AE-CFA1-7822-F197-55495B66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C284BB-FF89-A2B4-145F-4A2E4DA8F7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Joining the orders table and customers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Using a aggregation function </a:t>
            </a:r>
            <a:r>
              <a:rPr lang="en-US" sz="1800" b="1" dirty="0">
                <a:solidFill>
                  <a:srgbClr val="000000"/>
                </a:solidFill>
              </a:rPr>
              <a:t>sum</a:t>
            </a:r>
            <a:r>
              <a:rPr lang="en-US" sz="1800" dirty="0">
                <a:solidFill>
                  <a:srgbClr val="000000"/>
                </a:solidFill>
              </a:rPr>
              <a:t> and</a:t>
            </a:r>
            <a:r>
              <a:rPr lang="en-US" sz="1800" b="1" dirty="0">
                <a:solidFill>
                  <a:srgbClr val="000000"/>
                </a:solidFill>
              </a:rPr>
              <a:t> count </a:t>
            </a:r>
            <a:r>
              <a:rPr lang="en-US" sz="1800" dirty="0">
                <a:solidFill>
                  <a:srgbClr val="000000"/>
                </a:solidFill>
              </a:rPr>
              <a:t>to calculate total orders and total spend.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using a </a:t>
            </a:r>
            <a:r>
              <a:rPr lang="en-US" sz="1800" b="1" dirty="0" err="1">
                <a:solidFill>
                  <a:srgbClr val="000000"/>
                </a:solidFill>
              </a:rPr>
              <a:t>orderby</a:t>
            </a:r>
            <a:r>
              <a:rPr lang="en-US" sz="1800" dirty="0">
                <a:solidFill>
                  <a:srgbClr val="000000"/>
                </a:solidFill>
              </a:rPr>
              <a:t> to display a </a:t>
            </a:r>
            <a:r>
              <a:rPr lang="en-US" sz="1800" dirty="0" err="1">
                <a:solidFill>
                  <a:srgbClr val="000000"/>
                </a:solidFill>
              </a:rPr>
              <a:t>totalspend</a:t>
            </a:r>
            <a:r>
              <a:rPr lang="en-US" sz="1800" dirty="0">
                <a:solidFill>
                  <a:srgbClr val="000000"/>
                </a:solidFill>
              </a:rPr>
              <a:t> in descending order.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Here I find the each customers total spending.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43171-9AB9-626F-AEE5-F3F627C3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30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F7918-D578-C736-2E62-AE310CE65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8D847-8FC5-CF54-7E22-0CD07937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5" y="1095049"/>
            <a:ext cx="8192643" cy="466790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324DD23-34BE-8615-7F53-1FC72A820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82998"/>
              </p:ext>
            </p:extLst>
          </p:nvPr>
        </p:nvGraphicFramePr>
        <p:xfrm>
          <a:off x="9390668" y="120332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90668" y="120332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137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9B50-B524-A154-716E-AEF14F22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29EA-4528-D60E-7553-B10D0255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BC4B98-5ED4-C244-AE85-AC474C176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Here I used a CTE  to make the query more readable.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Using the rank() statement to Rank the customers who have spend more.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140AE-538B-FF49-2E38-10C85DBC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88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717C2-05B0-470A-241D-E3B283BBB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86B79E1-84F0-C2AB-7256-CFE8D66E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232"/>
            <a:ext cx="6740165" cy="6163535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9912FBAC-9D87-06E9-C895-0AF291AAF7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557756"/>
              </p:ext>
            </p:extLst>
          </p:nvPr>
        </p:nvGraphicFramePr>
        <p:xfrm>
          <a:off x="8070915" y="96765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70915" y="96765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59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58C60-46B3-475F-421F-F812D000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0749-CB37-B72B-CA8A-598E465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4BCE42-170F-FBAF-9A86-490FAB7C33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Here I </a:t>
            </a:r>
            <a:r>
              <a:rPr lang="en-US" sz="1800" dirty="0" err="1">
                <a:solidFill>
                  <a:srgbClr val="000000"/>
                </a:solidFill>
              </a:rPr>
              <a:t>additionaly</a:t>
            </a:r>
            <a:r>
              <a:rPr lang="en-US" sz="1800" dirty="0">
                <a:solidFill>
                  <a:srgbClr val="000000"/>
                </a:solidFill>
              </a:rPr>
              <a:t> added a </a:t>
            </a:r>
            <a:r>
              <a:rPr lang="en-US" sz="1800" b="1" dirty="0">
                <a:solidFill>
                  <a:srgbClr val="000000"/>
                </a:solidFill>
              </a:rPr>
              <a:t>COUNT(DISTINCT) </a:t>
            </a:r>
            <a:r>
              <a:rPr lang="en-US" sz="1800" dirty="0">
                <a:solidFill>
                  <a:srgbClr val="000000"/>
                </a:solidFill>
              </a:rPr>
              <a:t>to the </a:t>
            </a:r>
            <a:r>
              <a:rPr lang="en-US" sz="1800" dirty="0" err="1">
                <a:solidFill>
                  <a:srgbClr val="000000"/>
                </a:solidFill>
              </a:rPr>
              <a:t>order_id</a:t>
            </a:r>
            <a:r>
              <a:rPr lang="en-US" sz="1800" dirty="0">
                <a:solidFill>
                  <a:srgbClr val="000000"/>
                </a:solidFill>
              </a:rPr>
              <a:t> to identify the total orders.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also I mentioned total spend above 5000</a:t>
            </a: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B2855-DF99-8371-D5D2-3831D088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90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163E6-C555-2345-ED01-9405C4C54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CC388-39E7-BE7C-D75E-F8DA8030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426" y="1"/>
            <a:ext cx="7696010" cy="663647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077047F-91C7-3628-86B3-F8FCC64B5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855030"/>
              </p:ext>
            </p:extLst>
          </p:nvPr>
        </p:nvGraphicFramePr>
        <p:xfrm>
          <a:off x="8099196" y="98650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9196" y="98650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24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AC8B-A704-4F60-455A-4830CDB5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473F-E70F-C4F0-0118-3AC9038C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8817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4F6B5-8049-D7FE-4D52-FE44361B6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9164-9246-427E-0B5C-806E14C3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CE099D-F238-BE07-0D7C-688D3309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JOINED </a:t>
            </a:r>
            <a:r>
              <a:rPr lang="en-US" sz="1800" dirty="0">
                <a:solidFill>
                  <a:srgbClr val="000000"/>
                </a:solidFill>
              </a:rPr>
              <a:t> the orders and orders details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I  calculated the total revenue per order</a:t>
            </a: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7B783F-ED86-E33C-1971-63DEEAA9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90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68E70-2325-54CA-4DA2-CFBACB77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B01E9E-0FD9-7B0C-4511-D1FE3A02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5" y="1116391"/>
            <a:ext cx="7059010" cy="419158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10AF0C2-B596-B0D6-20BB-F3F8C6BD7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57152"/>
              </p:ext>
            </p:extLst>
          </p:nvPr>
        </p:nvGraphicFramePr>
        <p:xfrm>
          <a:off x="8749645" y="111639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9645" y="111639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90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1322078"/>
          </a:xfrm>
        </p:spPr>
        <p:txBody>
          <a:bodyPr/>
          <a:lstStyle/>
          <a:p>
            <a:r>
              <a:rPr lang="en-US" dirty="0"/>
              <a:t>CUSTOMERS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7928ED-B087-2D3C-4838-E8A2089503D9}"/>
              </a:ext>
            </a:extLst>
          </p:cNvPr>
          <p:cNvSpPr txBox="1">
            <a:spLocks/>
          </p:cNvSpPr>
          <p:nvPr/>
        </p:nvSpPr>
        <p:spPr>
          <a:xfrm>
            <a:off x="5165890" y="1970202"/>
            <a:ext cx="6513922" cy="41383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CustomerID</a:t>
            </a:r>
            <a:endParaRPr lang="en-US" sz="2400" dirty="0"/>
          </a:p>
          <a:p>
            <a:r>
              <a:rPr lang="en-US" sz="2400" b="1" dirty="0">
                <a:latin typeface="+mj-lt"/>
              </a:rPr>
              <a:t>Foreign Keys: </a:t>
            </a:r>
            <a:r>
              <a:rPr lang="en-US" sz="2400" dirty="0"/>
              <a:t>None</a:t>
            </a:r>
          </a:p>
          <a:p>
            <a:endParaRPr lang="en-US" sz="2400" dirty="0"/>
          </a:p>
          <a:p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One-to-many with Orders (1 customer can place many orders)</a:t>
            </a:r>
          </a:p>
          <a:p>
            <a:r>
              <a:rPr lang="en-US" sz="2400" dirty="0"/>
              <a:t>One-to-many with Reviews (1 customer can write many reviews)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EA788-9451-2413-DD96-BD98147F0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0FA0-9EDF-3B33-CC1A-13194066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E1321D-6E21-0AE0-1FFF-F0BCA011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JOINED </a:t>
            </a:r>
            <a:r>
              <a:rPr lang="en-US" sz="1800" dirty="0">
                <a:solidFill>
                  <a:srgbClr val="000000"/>
                </a:solidFill>
              </a:rPr>
              <a:t> the orders and orders details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I  used a aggregate function </a:t>
            </a:r>
            <a:r>
              <a:rPr lang="en-US" sz="1800" b="1" dirty="0">
                <a:solidFill>
                  <a:srgbClr val="000000"/>
                </a:solidFill>
              </a:rPr>
              <a:t>min ,max </a:t>
            </a:r>
            <a:r>
              <a:rPr lang="en-US" sz="1800" dirty="0">
                <a:solidFill>
                  <a:srgbClr val="000000"/>
                </a:solidFill>
              </a:rPr>
              <a:t>to find  most orders placed in the specific time period.</a:t>
            </a: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396CF-31E3-49DD-3D86-738971F6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61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D2A37-BF27-1D03-3378-6EE0703D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86BED-4C87-5FB8-21EF-031D9F05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6" y="739007"/>
            <a:ext cx="6878010" cy="5153744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CDC672-3918-7431-1BF6-18E3352375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740132"/>
              </p:ext>
            </p:extLst>
          </p:nvPr>
        </p:nvGraphicFramePr>
        <p:xfrm>
          <a:off x="8042635" y="89224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42635" y="89224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046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C32D7-1C86-AAAB-9C8D-984BB8EF7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AE42-8F8A-83DD-219C-FAD6A3C1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948A64-2BD5-AFD3-3783-EEEE27D95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Here I used a aggregate function </a:t>
            </a:r>
            <a:r>
              <a:rPr lang="en-US" sz="1800" b="1" dirty="0">
                <a:solidFill>
                  <a:srgbClr val="000000"/>
                </a:solidFill>
              </a:rPr>
              <a:t>sum </a:t>
            </a:r>
            <a:r>
              <a:rPr lang="en-US" sz="1800" dirty="0">
                <a:solidFill>
                  <a:srgbClr val="000000"/>
                </a:solidFill>
              </a:rPr>
              <a:t>is to calculate the total stock quantity.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also I write a query to supplier details to identify the stock quantity.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CE26D-26A0-ECF1-4EB9-C703CEA3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1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82077-510D-1779-C7A6-55E9C8462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0BAE6-615A-E8AE-3AD5-D45FE912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10" y="1071233"/>
            <a:ext cx="6954220" cy="4715533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01C791-12A7-C417-786C-50BA90CDD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821518"/>
              </p:ext>
            </p:extLst>
          </p:nvPr>
        </p:nvGraphicFramePr>
        <p:xfrm>
          <a:off x="8363146" y="107123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3146" y="107123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6697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41B74-944A-673F-1D82-D6792377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A1E6-391A-C1E3-F9D5-C7602989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1133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B486-2C6D-19CE-46EF-ADC9CC33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E604-E36F-D331-6DDA-BAEBED23C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435A01-D192-6363-B42B-FE4303891F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Creating a new table called categories001.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Creating  a column category and subcategory.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Seperating</a:t>
            </a:r>
            <a:r>
              <a:rPr lang="en-US" sz="1800" dirty="0">
                <a:solidFill>
                  <a:srgbClr val="000000"/>
                </a:solidFill>
              </a:rPr>
              <a:t> a category and subcategory from the product table.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EB690-44E3-4530-EB43-DE7CBC8A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587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BEEE1-3CDF-27E2-0DB5-C3D86074C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C74021-1E8E-60F0-48C6-DA2CA95C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9" y="621803"/>
            <a:ext cx="7855426" cy="5934903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767FA21-EA7B-CFA3-D791-CBB96ED9E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569566"/>
              </p:ext>
            </p:extLst>
          </p:nvPr>
        </p:nvGraphicFramePr>
        <p:xfrm>
          <a:off x="8853341" y="127874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3341" y="127874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385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F5C6F-C0CA-3562-4879-AE680136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DD83-6D22-EA1B-6144-5FB35E01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C06D0-60C3-52B9-0AB9-222917AF6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Creating  a new </a:t>
            </a:r>
            <a:r>
              <a:rPr lang="en-US" sz="1800" dirty="0" err="1">
                <a:solidFill>
                  <a:srgbClr val="000000"/>
                </a:solidFill>
              </a:rPr>
              <a:t>foreignkey</a:t>
            </a:r>
            <a:r>
              <a:rPr lang="en-US" sz="1800" dirty="0">
                <a:solidFill>
                  <a:srgbClr val="000000"/>
                </a:solidFill>
              </a:rPr>
              <a:t>  for product table.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7E360-F875-B5CB-1FDA-DD9A3CFA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365040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7EBBE-5096-4029-33B6-427D4546F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72B99-821C-02CF-CE8E-6B87014C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85" y="2223919"/>
            <a:ext cx="6992326" cy="241016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2A2958E-1688-69D4-9F29-D6952F894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749924"/>
              </p:ext>
            </p:extLst>
          </p:nvPr>
        </p:nvGraphicFramePr>
        <p:xfrm>
          <a:off x="8759072" y="222391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59072" y="222391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1131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DEC01-B260-525E-1B9A-57982989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D257-BED8-3529-315A-2DCBCD1B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2425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4192D-BF30-9993-D425-6C585181A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2C18-4FA4-CEDB-3D21-AF07B1E1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ORDERS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22EFBBB7-F5D8-6964-8239-04776271AA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4670B-A0E6-A170-D1CE-E89AC1E15EC8}"/>
              </a:ext>
            </a:extLst>
          </p:cNvPr>
          <p:cNvSpPr txBox="1">
            <a:spLocks/>
          </p:cNvSpPr>
          <p:nvPr/>
        </p:nvSpPr>
        <p:spPr>
          <a:xfrm>
            <a:off x="4922363" y="1391055"/>
            <a:ext cx="6867560" cy="44177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OrderID</a:t>
            </a:r>
            <a:r>
              <a:rPr lang="en-US" sz="2400" dirty="0"/>
              <a:t> </a:t>
            </a:r>
          </a:p>
          <a:p>
            <a:r>
              <a:rPr lang="en-US" sz="2400" b="1" dirty="0">
                <a:latin typeface="+mj-lt"/>
              </a:rPr>
              <a:t>Foreign Keys: </a:t>
            </a:r>
            <a:r>
              <a:rPr lang="en-US" sz="2400" dirty="0" err="1"/>
              <a:t>CustomerID</a:t>
            </a:r>
            <a:r>
              <a:rPr lang="en-US" sz="24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Many-to-one with Customers (many orders belong to 1 customer)</a:t>
            </a:r>
          </a:p>
          <a:p>
            <a:r>
              <a:rPr lang="en-US" sz="2400" dirty="0"/>
              <a:t>One-to-many with </a:t>
            </a:r>
            <a:r>
              <a:rPr lang="en-US" sz="2400" dirty="0" err="1"/>
              <a:t>Order_Details</a:t>
            </a:r>
            <a:r>
              <a:rPr lang="en-US" sz="2400" dirty="0"/>
              <a:t> (1 order contains many items)</a:t>
            </a:r>
          </a:p>
        </p:txBody>
      </p:sp>
    </p:spTree>
    <p:extLst>
      <p:ext uri="{BB962C8B-B14F-4D97-AF65-F5344CB8AC3E}">
        <p14:creationId xmlns:p14="http://schemas.microsoft.com/office/powerpoint/2010/main" val="177719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A65C3-6B26-10C2-07BE-E6EEDE3D8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3EDE-6B91-E40A-BDCE-8B242CFD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CFAA73-3E4D-9B8C-6BCD-C121165FC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Here I used a subquery.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joining the order details and product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Using a </a:t>
            </a:r>
            <a:r>
              <a:rPr lang="en-US" sz="1800" b="1" dirty="0">
                <a:solidFill>
                  <a:srgbClr val="000000"/>
                </a:solidFill>
              </a:rPr>
              <a:t>sum</a:t>
            </a:r>
            <a:r>
              <a:rPr lang="en-US" sz="1800" dirty="0">
                <a:solidFill>
                  <a:srgbClr val="000000"/>
                </a:solidFill>
              </a:rPr>
              <a:t> function to calculate the total revenue.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used the rank() function to calculate the top 3 rank for total revenue 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E891D-24BB-A4C5-24F5-9CC4367F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037633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F652-01C6-8B7F-CA3C-592BCDCB6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9AC69-7FBF-C5AE-AB05-08E56303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53" y="1123628"/>
            <a:ext cx="7430537" cy="4610743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4F852B-30BF-1AF0-0C01-9737C8204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927074"/>
              </p:ext>
            </p:extLst>
          </p:nvPr>
        </p:nvGraphicFramePr>
        <p:xfrm>
          <a:off x="8966461" y="112362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66461" y="112362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71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3D-E018-73CF-12AE-4316D44E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9D7E-112D-F491-C469-50469841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1A492F-1BC1-FEDB-1407-A0063C728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Here I used a </a:t>
            </a:r>
            <a:r>
              <a:rPr lang="en-US" sz="1800" b="1" dirty="0">
                <a:solidFill>
                  <a:srgbClr val="000000"/>
                </a:solidFill>
              </a:rPr>
              <a:t>select distinct </a:t>
            </a:r>
            <a:r>
              <a:rPr lang="en-US" sz="1800" dirty="0">
                <a:solidFill>
                  <a:srgbClr val="000000"/>
                </a:solidFill>
              </a:rPr>
              <a:t>to find the customer who haven’t placed any order.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A6E4F-7E7F-8FD7-7A1E-CB02F404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3792829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AC2D-184B-15AF-C17F-E05340BB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78380-9DB0-4274-3765-988C577DC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2" y="2076261"/>
            <a:ext cx="6944694" cy="270547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2A4E550-7651-FF4E-7005-3EA3BEF04D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899159"/>
              </p:ext>
            </p:extLst>
          </p:nvPr>
        </p:nvGraphicFramePr>
        <p:xfrm>
          <a:off x="8400853" y="207626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00853" y="207626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817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A47F3-DEA1-63D1-FA4B-0C3F98761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4C38-9A9B-7B93-83A0-EE1687B04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77594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051D4-FC30-4886-A8CB-A51B4B43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27A3-A598-5B4E-6894-9295356D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DC6B27-E966-9E9C-ABDC-E65E8ACB34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Finding the highest concentration of prime members that which city have.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F106F-EFE2-2DD0-E086-FC8D4217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856896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72127-1BB2-AC7A-A70D-23E83DAE0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24A87-3255-174A-882E-6142C1FE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27" y="1828576"/>
            <a:ext cx="6935168" cy="320084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DDFD52D-38F5-5389-66A6-BB9CF962B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908164"/>
              </p:ext>
            </p:extLst>
          </p:nvPr>
        </p:nvGraphicFramePr>
        <p:xfrm>
          <a:off x="8579963" y="182857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9963" y="182857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289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D7320-C9A9-78D7-8EBB-E3874851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F1BD-2FFD-8881-FE56-CD7F5300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318B09-44DE-8F70-A128-A56F3393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JOINING the order details and category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And used a </a:t>
            </a:r>
            <a:r>
              <a:rPr lang="en-US" sz="1800" b="1" dirty="0">
                <a:solidFill>
                  <a:srgbClr val="000000"/>
                </a:solidFill>
              </a:rPr>
              <a:t>count </a:t>
            </a:r>
            <a:r>
              <a:rPr lang="en-US" sz="1800" dirty="0">
                <a:solidFill>
                  <a:srgbClr val="000000"/>
                </a:solidFill>
              </a:rPr>
              <a:t>function to calculate the top 3 most frequently </a:t>
            </a:r>
            <a:r>
              <a:rPr lang="en-US" sz="1800" dirty="0" err="1">
                <a:solidFill>
                  <a:srgbClr val="000000"/>
                </a:solidFill>
              </a:rPr>
              <a:t>orded</a:t>
            </a:r>
            <a:r>
              <a:rPr lang="en-US" sz="1800" dirty="0">
                <a:solidFill>
                  <a:srgbClr val="000000"/>
                </a:solidFill>
              </a:rPr>
              <a:t> category.</a:t>
            </a:r>
            <a:endParaRPr lang="en-US" sz="1800" b="1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AEF8D-5E2F-2B15-C752-66FFD3CB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4267491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7A684-B0A2-6966-AAAF-123CB025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38780-AECD-83A1-49DF-CB76446B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7" y="1390365"/>
            <a:ext cx="6878010" cy="4077269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28EF77-F789-9869-BE7B-D86F20977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236607"/>
              </p:ext>
            </p:extLst>
          </p:nvPr>
        </p:nvGraphicFramePr>
        <p:xfrm>
          <a:off x="8212318" y="139036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12318" y="139036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3835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E33C-DA82-3632-A0E2-2E39F17CD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CFB5-3CE6-A83C-BC4C-1751E910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PRODUCTS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5660BE5F-147A-80B9-D055-DF2FA6F0CB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B4F38C-2519-1694-A6B1-234BB30CFD49}"/>
              </a:ext>
            </a:extLst>
          </p:cNvPr>
          <p:cNvSpPr txBox="1">
            <a:spLocks/>
          </p:cNvSpPr>
          <p:nvPr/>
        </p:nvSpPr>
        <p:spPr>
          <a:xfrm>
            <a:off x="4922363" y="1770434"/>
            <a:ext cx="6945382" cy="44455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ProductID</a:t>
            </a:r>
            <a:r>
              <a:rPr lang="en-US" sz="2400" dirty="0"/>
              <a:t> </a:t>
            </a:r>
          </a:p>
          <a:p>
            <a:r>
              <a:rPr lang="en-US" sz="2400" b="1" dirty="0">
                <a:latin typeface="+mj-lt"/>
              </a:rPr>
              <a:t>Foreign Keys: </a:t>
            </a:r>
            <a:r>
              <a:rPr lang="en-US" sz="2400" dirty="0" err="1"/>
              <a:t>SupplierID</a:t>
            </a:r>
            <a:r>
              <a:rPr lang="en-US" sz="24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Many-to-one with Suppliers (many products supplied by 1 supplier)</a:t>
            </a:r>
          </a:p>
          <a:p>
            <a:r>
              <a:rPr lang="en-US" sz="2400" dirty="0"/>
              <a:t>One-to-many with </a:t>
            </a:r>
            <a:r>
              <a:rPr lang="en-US" sz="2400" dirty="0" err="1"/>
              <a:t>Order_Details</a:t>
            </a:r>
            <a:r>
              <a:rPr lang="en-US" sz="2400" dirty="0"/>
              <a:t> (1 product can appear in many orders)</a:t>
            </a:r>
          </a:p>
          <a:p>
            <a:r>
              <a:rPr lang="en-US" sz="2400" dirty="0"/>
              <a:t>One-to-many with Reviews (1 product can have many reviews)</a:t>
            </a:r>
          </a:p>
        </p:txBody>
      </p:sp>
    </p:spTree>
    <p:extLst>
      <p:ext uri="{BB962C8B-B14F-4D97-AF65-F5344CB8AC3E}">
        <p14:creationId xmlns:p14="http://schemas.microsoft.com/office/powerpoint/2010/main" val="151336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CC9A3-450D-CC63-801B-48AD3098A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4D80-D69A-F14D-D176-022DFE37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SUPPLIER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6A19E56E-DAD2-7119-0D0B-452AD2F40B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46E8-8156-C448-92E9-8C154A901368}"/>
              </a:ext>
            </a:extLst>
          </p:cNvPr>
          <p:cNvSpPr txBox="1">
            <a:spLocks/>
          </p:cNvSpPr>
          <p:nvPr/>
        </p:nvSpPr>
        <p:spPr>
          <a:xfrm>
            <a:off x="4922362" y="1660060"/>
            <a:ext cx="6682735" cy="39319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SupplierID</a:t>
            </a:r>
            <a:endParaRPr lang="en-US" sz="2400" dirty="0"/>
          </a:p>
          <a:p>
            <a:r>
              <a:rPr lang="en-US" sz="2400" b="1" dirty="0">
                <a:latin typeface="+mj-lt"/>
              </a:rPr>
              <a:t>Foreign Keys: </a:t>
            </a:r>
            <a:r>
              <a:rPr lang="en-US" sz="2400" dirty="0"/>
              <a:t>None</a:t>
            </a:r>
          </a:p>
          <a:p>
            <a:endParaRPr lang="en-US" sz="2400" dirty="0"/>
          </a:p>
          <a:p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One-to-many with Products (1 supplier provides many products)</a:t>
            </a:r>
          </a:p>
        </p:txBody>
      </p:sp>
    </p:spTree>
    <p:extLst>
      <p:ext uri="{BB962C8B-B14F-4D97-AF65-F5344CB8AC3E}">
        <p14:creationId xmlns:p14="http://schemas.microsoft.com/office/powerpoint/2010/main" val="403252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3050-28E9-09DD-619C-C47146ECB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F4C8-CAC4-30CA-FFA1-75C2F7CC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REVIEWS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67933293-16B4-5B09-78AA-54FCA320E5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9F850-F136-3E87-3A0E-5118295005FD}"/>
              </a:ext>
            </a:extLst>
          </p:cNvPr>
          <p:cNvSpPr txBox="1">
            <a:spLocks/>
          </p:cNvSpPr>
          <p:nvPr/>
        </p:nvSpPr>
        <p:spPr>
          <a:xfrm>
            <a:off x="4922363" y="1463039"/>
            <a:ext cx="7037989" cy="47237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</a:t>
            </a:r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ReviewID</a:t>
            </a:r>
            <a:endParaRPr lang="en-US" sz="2400" dirty="0"/>
          </a:p>
          <a:p>
            <a:r>
              <a:rPr lang="en-US" sz="2400" dirty="0"/>
              <a:t>  </a:t>
            </a:r>
            <a:r>
              <a:rPr lang="en-US" sz="2400" b="1" dirty="0">
                <a:latin typeface="+mj-lt"/>
              </a:rPr>
              <a:t>Foreign Keys:</a:t>
            </a:r>
            <a:r>
              <a:rPr lang="en-US" sz="2400" dirty="0"/>
              <a:t> </a:t>
            </a:r>
            <a:r>
              <a:rPr lang="en-US" sz="2400" dirty="0" err="1"/>
              <a:t>ProductID</a:t>
            </a:r>
            <a:r>
              <a:rPr lang="en-US" sz="2400" dirty="0"/>
              <a:t> &amp; </a:t>
            </a:r>
            <a:r>
              <a:rPr lang="en-US" sz="2400" dirty="0" err="1"/>
              <a:t>CustomerID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 </a:t>
            </a:r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  Many-to-one with Products (many reviews    about 1 product)</a:t>
            </a:r>
          </a:p>
          <a:p>
            <a:r>
              <a:rPr lang="en-US" sz="2400" dirty="0"/>
              <a:t>  Many-to-one with Customers (many reviews written by 1 customer)</a:t>
            </a:r>
          </a:p>
        </p:txBody>
      </p:sp>
    </p:spTree>
    <p:extLst>
      <p:ext uri="{BB962C8B-B14F-4D97-AF65-F5344CB8AC3E}">
        <p14:creationId xmlns:p14="http://schemas.microsoft.com/office/powerpoint/2010/main" val="24315487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430</TotalTime>
  <Words>885</Words>
  <Application>Microsoft Office PowerPoint</Application>
  <PresentationFormat>Widescreen</PresentationFormat>
  <Paragraphs>170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Avenir Next LT Pro Light</vt:lpstr>
      <vt:lpstr>Calibri</vt:lpstr>
      <vt:lpstr>Posterama</vt:lpstr>
      <vt:lpstr>Custom</vt:lpstr>
      <vt:lpstr>Packager Shell Object</vt:lpstr>
      <vt:lpstr>AMAZON FRESH ANALYTICS</vt:lpstr>
      <vt:lpstr>TASK - 1</vt:lpstr>
      <vt:lpstr>ER - DIAGRAM</vt:lpstr>
      <vt:lpstr>TASK - 2</vt:lpstr>
      <vt:lpstr>CUSTOMERS TABLE</vt:lpstr>
      <vt:lpstr>ORDERS TABLE</vt:lpstr>
      <vt:lpstr>PRODUCTS TABLE</vt:lpstr>
      <vt:lpstr>SUPPLIER TABLE</vt:lpstr>
      <vt:lpstr>REVIEWS TABLE</vt:lpstr>
      <vt:lpstr>ORDER DETAILS TABLE</vt:lpstr>
      <vt:lpstr>TASK - 3</vt:lpstr>
      <vt:lpstr>EXPLANATION </vt:lpstr>
      <vt:lpstr>PowerPoint Presentation</vt:lpstr>
      <vt:lpstr>EXPLANATION </vt:lpstr>
      <vt:lpstr>PowerPoint Presentation</vt:lpstr>
      <vt:lpstr>TASK - 4</vt:lpstr>
      <vt:lpstr>EXPLANATION </vt:lpstr>
      <vt:lpstr>PowerPoint Presentation</vt:lpstr>
      <vt:lpstr>TASK - 5</vt:lpstr>
      <vt:lpstr>EXPLANATION </vt:lpstr>
      <vt:lpstr>PowerPoint Presentation</vt:lpstr>
      <vt:lpstr>TASK - 6</vt:lpstr>
      <vt:lpstr>EXPLANATION </vt:lpstr>
      <vt:lpstr>PowerPoint Presentation</vt:lpstr>
      <vt:lpstr>TASK - 7 </vt:lpstr>
      <vt:lpstr>EXPLANATION </vt:lpstr>
      <vt:lpstr>PowerPoint Presentation</vt:lpstr>
      <vt:lpstr>TASK - 8 </vt:lpstr>
      <vt:lpstr>EXPLANATION </vt:lpstr>
      <vt:lpstr>PowerPoint Presentation</vt:lpstr>
      <vt:lpstr>EXPLANATION </vt:lpstr>
      <vt:lpstr>PowerPoint Presentation</vt:lpstr>
      <vt:lpstr>TASK - 9 </vt:lpstr>
      <vt:lpstr>EXPLANATION </vt:lpstr>
      <vt:lpstr>PowerPoint Presentation</vt:lpstr>
      <vt:lpstr>EXPLANATION </vt:lpstr>
      <vt:lpstr>PowerPoint Presentation</vt:lpstr>
      <vt:lpstr>EXPLANATION </vt:lpstr>
      <vt:lpstr>PowerPoint Presentation</vt:lpstr>
      <vt:lpstr>TASK - 10</vt:lpstr>
      <vt:lpstr>EXPLANATION </vt:lpstr>
      <vt:lpstr>PowerPoint Presentation</vt:lpstr>
      <vt:lpstr>EXPLANATION </vt:lpstr>
      <vt:lpstr>PowerPoint Presentation</vt:lpstr>
      <vt:lpstr>EXPLANATION </vt:lpstr>
      <vt:lpstr>PowerPoint Presentation</vt:lpstr>
      <vt:lpstr>TASK - 11</vt:lpstr>
      <vt:lpstr>EXPLANATION </vt:lpstr>
      <vt:lpstr>PowerPoint Presentation</vt:lpstr>
      <vt:lpstr>EXPLANATION </vt:lpstr>
      <vt:lpstr>PowerPoint Presentation</vt:lpstr>
      <vt:lpstr>EXPLANATION </vt:lpstr>
      <vt:lpstr>PowerPoint Presentation</vt:lpstr>
      <vt:lpstr>TASK - 12</vt:lpstr>
      <vt:lpstr>EXPLANATION </vt:lpstr>
      <vt:lpstr>PowerPoint Presentation</vt:lpstr>
      <vt:lpstr>EXPLANATION </vt:lpstr>
      <vt:lpstr>PowerPoint Presentation</vt:lpstr>
      <vt:lpstr>TASK - 13</vt:lpstr>
      <vt:lpstr>EXPLANATION </vt:lpstr>
      <vt:lpstr>PowerPoint Presentation</vt:lpstr>
      <vt:lpstr>EXPLANATION </vt:lpstr>
      <vt:lpstr>PowerPoint Presentation</vt:lpstr>
      <vt:lpstr>TASK - 14</vt:lpstr>
      <vt:lpstr>EXPLANATION </vt:lpstr>
      <vt:lpstr>PowerPoint Presentation</vt:lpstr>
      <vt:lpstr>EXPLANATION 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sujith c</dc:creator>
  <cp:lastModifiedBy>sujith c</cp:lastModifiedBy>
  <cp:revision>8</cp:revision>
  <dcterms:created xsi:type="dcterms:W3CDTF">2025-04-10T04:03:16Z</dcterms:created>
  <dcterms:modified xsi:type="dcterms:W3CDTF">2025-04-11T08:00:06Z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